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76" r:id="rId2"/>
    <p:sldId id="256" r:id="rId3"/>
    <p:sldId id="278" r:id="rId4"/>
    <p:sldId id="326" r:id="rId5"/>
    <p:sldId id="327" r:id="rId6"/>
    <p:sldId id="345" r:id="rId7"/>
    <p:sldId id="314" r:id="rId8"/>
    <p:sldId id="328" r:id="rId9"/>
    <p:sldId id="329" r:id="rId10"/>
    <p:sldId id="346" r:id="rId11"/>
    <p:sldId id="348" r:id="rId12"/>
    <p:sldId id="349" r:id="rId13"/>
    <p:sldId id="350" r:id="rId14"/>
    <p:sldId id="271" r:id="rId15"/>
    <p:sldId id="312" r:id="rId16"/>
    <p:sldId id="3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96357" autoAdjust="0"/>
  </p:normalViewPr>
  <p:slideViewPr>
    <p:cSldViewPr snapToGrid="0">
      <p:cViewPr varScale="1">
        <p:scale>
          <a:sx n="56" d="100"/>
          <a:sy n="56" d="100"/>
        </p:scale>
        <p:origin x="4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31/03/2022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B65C95-2821-4BFC-A81B-9C75DF1D2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2" y="388855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FA2CC-2DAD-4315-BA8E-F52A42C7840E}"/>
              </a:ext>
            </a:extLst>
          </p:cNvPr>
          <p:cNvSpPr txBox="1"/>
          <p:nvPr/>
        </p:nvSpPr>
        <p:spPr>
          <a:xfrm>
            <a:off x="5892513" y="172071"/>
            <a:ext cx="4886324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3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endParaRPr lang="en-IE" sz="32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267999" y="872193"/>
            <a:ext cx="11249027" cy="557300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Example: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Say you have a file called “Subject001.txt” where data is separated by tabs. We want to import the data as a matrix, ignore the header at the top of the file and skip the first 3 rows. 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Data = </a:t>
            </a:r>
            <a:r>
              <a:rPr lang="en-IE" sz="24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readdlm</a:t>
            </a: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(</a:t>
            </a:r>
            <a:r>
              <a:rPr lang="en-IE" sz="24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raw“C</a:t>
            </a: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:/</a:t>
            </a:r>
            <a:r>
              <a:rPr lang="en-IE" sz="24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MyPC</a:t>
            </a: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/…/Subject001.txt”, </a:t>
            </a:r>
            <a:b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</a:b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400" b="1" i="1" dirty="0">
                <a:solidFill>
                  <a:srgbClr val="13DCF1"/>
                </a:solidFill>
                <a:latin typeface="Consolas" panose="020B0609020204030204" pitchFamily="49" charset="0"/>
              </a:rPr>
              <a:t>‘\t’</a:t>
            </a: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			header=false, </a:t>
            </a:r>
          </a:p>
          <a:p>
            <a:pPr>
              <a:lnSpc>
                <a:spcPct val="150000"/>
              </a:lnSpc>
            </a:pP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4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skipstart</a:t>
            </a: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=3)</a:t>
            </a:r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0AFFB-F6E6-454C-AB37-AC12EFA67877}"/>
              </a:ext>
            </a:extLst>
          </p:cNvPr>
          <p:cNvSpPr txBox="1"/>
          <p:nvPr/>
        </p:nvSpPr>
        <p:spPr>
          <a:xfrm>
            <a:off x="5764525" y="2809667"/>
            <a:ext cx="4789744" cy="101566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File location path. Note the use of </a:t>
            </a:r>
            <a:r>
              <a:rPr lang="en-IE" sz="2000" i="1" dirty="0">
                <a:solidFill>
                  <a:srgbClr val="FF0066"/>
                </a:solidFill>
                <a:latin typeface="Consolas" panose="020B0609020204030204" pitchFamily="49" charset="0"/>
              </a:rPr>
              <a:t>‘raw’</a:t>
            </a:r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 before the string to account for non-ascii chars!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0E3B7-D2B8-4F8C-B38C-2E9F92E478E3}"/>
              </a:ext>
            </a:extLst>
          </p:cNvPr>
          <p:cNvSpPr txBox="1"/>
          <p:nvPr/>
        </p:nvSpPr>
        <p:spPr>
          <a:xfrm>
            <a:off x="7006471" y="4867205"/>
            <a:ext cx="4917530" cy="40011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‘\t’ is the special char for tabs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6ECF6-2797-4A2E-AF88-AD41BC2C0C9E}"/>
              </a:ext>
            </a:extLst>
          </p:cNvPr>
          <p:cNvSpPr txBox="1"/>
          <p:nvPr/>
        </p:nvSpPr>
        <p:spPr>
          <a:xfrm>
            <a:off x="7006471" y="5631864"/>
            <a:ext cx="3547798" cy="70788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Ignore the header and skip the first 3 rows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6FFCE1-DC20-4252-8938-F05711388366}"/>
              </a:ext>
            </a:extLst>
          </p:cNvPr>
          <p:cNvCxnSpPr/>
          <p:nvPr/>
        </p:nvCxnSpPr>
        <p:spPr>
          <a:xfrm flipH="1">
            <a:off x="4872251" y="3658693"/>
            <a:ext cx="655092" cy="458886"/>
          </a:xfrm>
          <a:prstGeom prst="straightConnector1">
            <a:avLst/>
          </a:prstGeom>
          <a:ln w="5715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96C97A-989D-4C79-B4FD-4A296721DBC4}"/>
              </a:ext>
            </a:extLst>
          </p:cNvPr>
          <p:cNvCxnSpPr>
            <a:cxnSpLocks/>
          </p:cNvCxnSpPr>
          <p:nvPr/>
        </p:nvCxnSpPr>
        <p:spPr>
          <a:xfrm flipH="1">
            <a:off x="5527343" y="5089366"/>
            <a:ext cx="1201003" cy="0"/>
          </a:xfrm>
          <a:prstGeom prst="straightConnector1">
            <a:avLst/>
          </a:prstGeom>
          <a:ln w="5715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BAF787-7FB8-490E-A109-9DA7D5D17CD6}"/>
              </a:ext>
            </a:extLst>
          </p:cNvPr>
          <p:cNvCxnSpPr>
            <a:cxnSpLocks/>
          </p:cNvCxnSpPr>
          <p:nvPr/>
        </p:nvCxnSpPr>
        <p:spPr>
          <a:xfrm flipH="1">
            <a:off x="5546303" y="5932242"/>
            <a:ext cx="1201003" cy="0"/>
          </a:xfrm>
          <a:prstGeom prst="straightConnector1">
            <a:avLst/>
          </a:prstGeom>
          <a:ln w="5715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37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Dot Operator . .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267999" y="872193"/>
            <a:ext cx="11249027" cy="452431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Most basic functions in Julia accept only scalar arguments.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So what happens when we want to apply a function to a whole collection of data (tuple, array set, etc.)?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Applying the function to each element in the collection is not feasible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To overcome this issue, 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we use the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dot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operator</a:t>
            </a:r>
          </a:p>
        </p:txBody>
      </p:sp>
      <p:pic>
        <p:nvPicPr>
          <p:cNvPr id="5122" name="Picture 2" descr="DOTS DOTS EVERYWHERE - Buzz and Woody (Toy Story) Meme | Make a Meme">
            <a:extLst>
              <a:ext uri="{FF2B5EF4-FFF2-40B4-BE49-F238E27FC236}">
                <a16:creationId xmlns:a16="http://schemas.microsoft.com/office/drawing/2014/main" id="{384655A4-B52B-4BD8-B7BC-CD73FD62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91" y="3429000"/>
            <a:ext cx="5715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8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Dot Operator . .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190865" y="735716"/>
            <a:ext cx="11810270" cy="584775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round(3.142)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simple rounding of scalar value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Data = rand(4)*100	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[2.555, 15.582, 99.012, 63.928]</a:t>
            </a: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round.(Data)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rounding of each value in tuple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[3, 16, 99, 64]</a:t>
            </a: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y = </a:t>
            </a:r>
            <a:r>
              <a:rPr lang="en-IE" sz="2200" dirty="0" err="1">
                <a:solidFill>
                  <a:srgbClr val="13DCF1"/>
                </a:solidFill>
                <a:latin typeface="Consolas" panose="020B0609020204030204" pitchFamily="49" charset="0"/>
              </a:rPr>
              <a:t>sind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(47.2) 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simple sin (</a:t>
            </a:r>
            <a:r>
              <a:rPr lang="en-IE" sz="2200" dirty="0" err="1">
                <a:solidFill>
                  <a:srgbClr val="FF0066"/>
                </a:solidFill>
                <a:latin typeface="Consolas" panose="020B0609020204030204" pitchFamily="49" charset="0"/>
              </a:rPr>
              <a:t>deg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) of scalar value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0.73373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Data = rand(4)*100	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[2.555, 15.582, 99.012, 63.928]</a:t>
            </a: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</a:t>
            </a:r>
            <a:r>
              <a:rPr lang="en-IE" sz="2200" dirty="0" err="1">
                <a:solidFill>
                  <a:srgbClr val="13DCF1"/>
                </a:solidFill>
                <a:latin typeface="Consolas" panose="020B0609020204030204" pitchFamily="49" charset="0"/>
              </a:rPr>
              <a:t>sind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.(Data)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sin (</a:t>
            </a:r>
            <a:r>
              <a:rPr lang="en-IE" sz="2200" dirty="0" err="1">
                <a:solidFill>
                  <a:srgbClr val="FF0066"/>
                </a:solidFill>
                <a:latin typeface="Consolas" panose="020B0609020204030204" pitchFamily="49" charset="0"/>
              </a:rPr>
              <a:t>deg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) of each value in tuple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[0.044, 0.268, 0.987, 0.898]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6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Dot Operator . .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190865" y="2943450"/>
            <a:ext cx="11810270" cy="34778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[3.4, 5.7, 1.1, -7.3, -0.2]		</a:t>
            </a:r>
          </a:p>
          <a:p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y = log.(abs.(x.^3))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[3.671 5.221 0.285 5.963 -4.828]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z = mean(y)	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2.063</a:t>
            </a: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D498F-3648-4A04-B5E4-26BE0DFEF6A6}"/>
              </a:ext>
            </a:extLst>
          </p:cNvPr>
          <p:cNvSpPr txBox="1"/>
          <p:nvPr/>
        </p:nvSpPr>
        <p:spPr>
          <a:xfrm>
            <a:off x="122549" y="976867"/>
            <a:ext cx="10287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When you want to do multiple operations in a single command, make sure you use the dot operator for each function!!!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Example:</a:t>
            </a:r>
            <a:endParaRPr lang="en-IE" sz="2400" dirty="0"/>
          </a:p>
        </p:txBody>
      </p:sp>
      <p:pic>
        <p:nvPicPr>
          <p:cNvPr id="6146" name="Picture 2" descr="This Is Important Serious GIF - This Is Important Important Serious -  Discover &amp; Share GIFs">
            <a:extLst>
              <a:ext uri="{FF2B5EF4-FFF2-40B4-BE49-F238E27FC236}">
                <a16:creationId xmlns:a16="http://schemas.microsoft.com/office/drawing/2014/main" id="{66E45841-07B5-49F3-958C-5D882FA7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188" y="3904144"/>
            <a:ext cx="47434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28916" y="2693411"/>
            <a:ext cx="65540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Homework Week </a:t>
            </a:r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5: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Complete exercise sheet for Week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pic>
        <p:nvPicPr>
          <p:cNvPr id="4098" name="Picture 2" descr="legend, EIGHTIES &amp; NINETIES ✓ - 32 | sam weir - Wattpad">
            <a:extLst>
              <a:ext uri="{FF2B5EF4-FFF2-40B4-BE49-F238E27FC236}">
                <a16:creationId xmlns:a16="http://schemas.microsoft.com/office/drawing/2014/main" id="{F417C2C5-902A-47B3-929C-43E54D35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62" y="3073367"/>
            <a:ext cx="4007359" cy="30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7170" name="Picture 2" descr="Crack riss GIF - Find on GIFER">
            <a:extLst>
              <a:ext uri="{FF2B5EF4-FFF2-40B4-BE49-F238E27FC236}">
                <a16:creationId xmlns:a16="http://schemas.microsoft.com/office/drawing/2014/main" id="{8F8ECE2D-883D-4A87-8105-55154CAA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504464"/>
            <a:ext cx="47625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FA2CC-2DAD-4315-BA8E-F52A42C7840E}"/>
              </a:ext>
            </a:extLst>
          </p:cNvPr>
          <p:cNvSpPr txBox="1"/>
          <p:nvPr/>
        </p:nvSpPr>
        <p:spPr>
          <a:xfrm>
            <a:off x="5892513" y="172071"/>
            <a:ext cx="4886324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3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CSV.jl</a:t>
            </a:r>
            <a:endParaRPr lang="en-IE" sz="32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471486" y="1066149"/>
            <a:ext cx="11249027" cy="526297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CSV.jl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is a package that provides methods for importing data from comma separated files (CSV).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When you have data saved in csv files (.csv), you will use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CSV.jl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800" b="1" dirty="0">
                <a:solidFill>
                  <a:srgbClr val="FF0066"/>
                </a:solidFill>
                <a:latin typeface="Consolas" panose="020B0609020204030204" pitchFamily="49" charset="0"/>
              </a:rPr>
              <a:t>using CSV</a:t>
            </a:r>
          </a:p>
          <a:p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Data = read(source, </a:t>
            </a:r>
            <a:endParaRPr lang="en-IE" sz="2800" i="1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header=1,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skipto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=0,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transpose=false,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ignoreemptyrows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=true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footerskip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::Int</a:t>
            </a:r>
            <a:r>
              <a:rPr lang="en-IE" sz="2800" dirty="0">
                <a:solidFill>
                  <a:srgbClr val="13DCF1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6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799" y="2234175"/>
            <a:ext cx="64384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5: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Relationship to MatLab &amp; NumPy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Important Packages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Stats 101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Vector/Matrix Operations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0" y="75302"/>
            <a:ext cx="943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Relationship to MatLab &amp; NumPy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2092751" y="840319"/>
            <a:ext cx="100992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Julia is first and foremost a mathematical programming language.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The founding developers of Julia are mathematicians, so advanced mathematics functions are its core strengths.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95EF00-3ABF-4AC8-9303-3D9D89F3B7AE}"/>
              </a:ext>
            </a:extLst>
          </p:cNvPr>
          <p:cNvSpPr txBox="1"/>
          <p:nvPr/>
        </p:nvSpPr>
        <p:spPr>
          <a:xfrm>
            <a:off x="207389" y="2688816"/>
            <a:ext cx="10520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Other mathematical programming languages, like MatLab, are good for matrix-based operations. However, MatLab is slow in many other respects, such as </a:t>
            </a:r>
            <a:r>
              <a:rPr lang="en-IE" sz="2000" i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loops, and don’t have the same dynamism of newer languages.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4F2095-9889-48AF-9BF4-DA6F2898B46D}"/>
              </a:ext>
            </a:extLst>
          </p:cNvPr>
          <p:cNvSpPr txBox="1"/>
          <p:nvPr/>
        </p:nvSpPr>
        <p:spPr>
          <a:xfrm>
            <a:off x="384927" y="4107414"/>
            <a:ext cx="11406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Packages in dynamic, object-oriented programming languages emulate the functionality of MatLab, like NumPy in Python, but lack the ease-of-use in terms of manipulating large data arrays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128E6-6080-45C9-B3A9-E82DEA869425}"/>
              </a:ext>
            </a:extLst>
          </p:cNvPr>
          <p:cNvSpPr txBox="1"/>
          <p:nvPr/>
        </p:nvSpPr>
        <p:spPr>
          <a:xfrm>
            <a:off x="5590094" y="5842337"/>
            <a:ext cx="3742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R is good for stats…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Or so people tell me….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Oh I Dont Know GIFs - Get the best GIF on GIPHY">
            <a:extLst>
              <a:ext uri="{FF2B5EF4-FFF2-40B4-BE49-F238E27FC236}">
                <a16:creationId xmlns:a16="http://schemas.microsoft.com/office/drawing/2014/main" id="{1094AF31-9760-4A58-BC93-92CDBE7C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889" y="5070178"/>
            <a:ext cx="3151696" cy="177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463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What is a Set?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559772" y="1159601"/>
            <a:ext cx="113938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</a:t>
            </a:r>
            <a:r>
              <a:rPr lang="en-IE" sz="24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Set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in Julia is a collection of elements just like arrays, dictionaries, etc. 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Sets are different from arrays because sets are </a:t>
            </a:r>
            <a:r>
              <a:rPr lang="en-IE" sz="24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unordered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and only contain unique elements, i.e. no duplicates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Sets are mutable data types, which means its values can be altered, deleted, overwritten, etc. 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Sets can contain elements of any data type. </a:t>
            </a:r>
          </a:p>
          <a:p>
            <a:endParaRPr lang="en-IE" sz="2400" i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i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b="1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MySet</a:t>
            </a:r>
            <a:r>
              <a:rPr lang="en-IE" sz="2400" b="1" i="1" dirty="0">
                <a:solidFill>
                  <a:srgbClr val="13DCF1"/>
                </a:solidFill>
                <a:latin typeface="Consolas" panose="020B0609020204030204" pitchFamily="49" charset="0"/>
              </a:rPr>
              <a:t> = Set([Value1, Value2, …, </a:t>
            </a:r>
            <a:r>
              <a:rPr lang="en-IE" sz="2400" b="1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ValueN</a:t>
            </a:r>
            <a:r>
              <a:rPr lang="en-IE" sz="2400" b="1" i="1" dirty="0">
                <a:solidFill>
                  <a:srgbClr val="13DCF1"/>
                </a:solidFill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8339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463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Why use sets?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98740-B6C0-4F2F-BCC5-17AB10725E38}"/>
              </a:ext>
            </a:extLst>
          </p:cNvPr>
          <p:cNvSpPr txBox="1"/>
          <p:nvPr/>
        </p:nvSpPr>
        <p:spPr>
          <a:xfrm>
            <a:off x="332901" y="1657662"/>
            <a:ext cx="56934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Examples: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union(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SetB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intersect(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SetB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SetC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		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setdiff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SetB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Also… 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⊊, ⊈, ∩, ∪, contains()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CDE00-A270-4F04-8614-FB1AE547101D}"/>
              </a:ext>
            </a:extLst>
          </p:cNvPr>
          <p:cNvSpPr txBox="1"/>
          <p:nvPr/>
        </p:nvSpPr>
        <p:spPr>
          <a:xfrm>
            <a:off x="3923257" y="92756"/>
            <a:ext cx="7371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great advantage of sets are that they allow you to set-based operations like you would in general mathematics</a:t>
            </a:r>
          </a:p>
        </p:txBody>
      </p:sp>
      <p:pic>
        <p:nvPicPr>
          <p:cNvPr id="2052" name="Picture 4" descr="Set operations on polygonal regions - MATLAB polybool">
            <a:extLst>
              <a:ext uri="{FF2B5EF4-FFF2-40B4-BE49-F238E27FC236}">
                <a16:creationId xmlns:a16="http://schemas.microsoft.com/office/drawing/2014/main" id="{FED362B2-3E47-4186-BBB4-52015AF1E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82" y="155937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739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Useful common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98740-B6C0-4F2F-BCC5-17AB10725E38}"/>
              </a:ext>
            </a:extLst>
          </p:cNvPr>
          <p:cNvSpPr txBox="1"/>
          <p:nvPr/>
        </p:nvSpPr>
        <p:spPr>
          <a:xfrm>
            <a:off x="470146" y="822667"/>
            <a:ext cx="32550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abs()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floor()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ceil()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round()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sqrt()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rand()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sum()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prod()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log()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exp()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mod()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11D04-CD3C-4525-9158-74B4DB92B590}"/>
              </a:ext>
            </a:extLst>
          </p:cNvPr>
          <p:cNvSpPr txBox="1"/>
          <p:nvPr/>
        </p:nvSpPr>
        <p:spPr>
          <a:xfrm>
            <a:off x="6477006" y="822667"/>
            <a:ext cx="27501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0066"/>
                </a:solidFill>
                <a:latin typeface="Consolas" panose="020B0609020204030204" pitchFamily="49" charset="0"/>
              </a:rPr>
              <a:t>using Statistics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mean()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median()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std()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var()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cor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cov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middle()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quantile()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AAEB8-EB23-489B-93E6-58BBBB6D10E2}"/>
              </a:ext>
            </a:extLst>
          </p:cNvPr>
          <p:cNvSpPr txBox="1"/>
          <p:nvPr/>
        </p:nvSpPr>
        <p:spPr>
          <a:xfrm>
            <a:off x="9602931" y="822667"/>
            <a:ext cx="24661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0066"/>
                </a:solidFill>
                <a:latin typeface="Consolas" panose="020B0609020204030204" pitchFamily="49" charset="0"/>
              </a:rPr>
              <a:t>using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StatsBase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skewness()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kurtosis()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moment()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sem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mad()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span()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iqr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mode()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counts()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proportions()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Histogram()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fit()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ecdf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2F0C9-B80E-4518-8227-D1CFDFB01E1D}"/>
              </a:ext>
            </a:extLst>
          </p:cNvPr>
          <p:cNvSpPr txBox="1"/>
          <p:nvPr/>
        </p:nvSpPr>
        <p:spPr>
          <a:xfrm>
            <a:off x="469728" y="4136140"/>
            <a:ext cx="21924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cbrt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factorial()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lcm()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gcd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imag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conj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cat()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vcat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hcat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A3F82-4D85-4FD2-9ACF-CFD56E395036}"/>
              </a:ext>
            </a:extLst>
          </p:cNvPr>
          <p:cNvSpPr txBox="1"/>
          <p:nvPr/>
        </p:nvSpPr>
        <p:spPr>
          <a:xfrm>
            <a:off x="2884304" y="763003"/>
            <a:ext cx="27501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0066"/>
                </a:solidFill>
                <a:latin typeface="Consolas" panose="020B0609020204030204" pitchFamily="49" charset="0"/>
              </a:rPr>
              <a:t>using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LinearAlgebra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tr()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det()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inv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diag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eigenvals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eigenvecs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UpperTriangular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LowerTriangular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dot()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cross()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diagonal()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I()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026B9C-4857-4C5C-A063-9A884A8E8E18}"/>
              </a:ext>
            </a:extLst>
          </p:cNvPr>
          <p:cNvSpPr txBox="1"/>
          <p:nvPr/>
        </p:nvSpPr>
        <p:spPr>
          <a:xfrm>
            <a:off x="2097661" y="4967137"/>
            <a:ext cx="21924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any()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all()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length()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size()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zeros()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ones()</a:t>
            </a:r>
            <a:endParaRPr lang="en-IE" dirty="0"/>
          </a:p>
        </p:txBody>
      </p:sp>
      <p:pic>
        <p:nvPicPr>
          <p:cNvPr id="1026" name="Picture 2" descr="Thumbs Up GIFs - Find &amp; Share on GIPHY">
            <a:extLst>
              <a:ext uri="{FF2B5EF4-FFF2-40B4-BE49-F238E27FC236}">
                <a16:creationId xmlns:a16="http://schemas.microsoft.com/office/drawing/2014/main" id="{9C2B93C4-E321-4A39-96D5-02FD3830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40" y="3932318"/>
            <a:ext cx="3536298" cy="264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7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Trigonometry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8B5DB-7E23-4AD3-9F6A-E23A7CC83BED}"/>
              </a:ext>
            </a:extLst>
          </p:cNvPr>
          <p:cNvSpPr txBox="1"/>
          <p:nvPr/>
        </p:nvSpPr>
        <p:spPr>
          <a:xfrm>
            <a:off x="662480" y="807041"/>
            <a:ext cx="49806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sin()		or 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sind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cos()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cosd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tan()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tand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asin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 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asind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acos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acosd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atan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atand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sec()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secd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csc()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cscd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cot()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cotd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asec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asecd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acsc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acscd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acotd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hypot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074" name="Picture 2" descr="Triangle Trigonometry">
            <a:extLst>
              <a:ext uri="{FF2B5EF4-FFF2-40B4-BE49-F238E27FC236}">
                <a16:creationId xmlns:a16="http://schemas.microsoft.com/office/drawing/2014/main" id="{C657F6BA-23A4-4FFE-B53F-41BCB421B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8334"/>
            <a:ext cx="5738404" cy="380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60CBA1-62C5-4773-8E6E-12A795D734AD}"/>
              </a:ext>
            </a:extLst>
          </p:cNvPr>
          <p:cNvSpPr txBox="1"/>
          <p:nvPr/>
        </p:nvSpPr>
        <p:spPr>
          <a:xfrm>
            <a:off x="7445828" y="4408027"/>
            <a:ext cx="55125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sinh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asinh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 	</a:t>
            </a:r>
          </a:p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cosh()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acosh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</a:p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tanh()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atanh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sech()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asech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csch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acsch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coth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acoth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1745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Useful Maths Packages </a:t>
            </a:r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en-IE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StatsBase.jl logo">
            <a:extLst>
              <a:ext uri="{FF2B5EF4-FFF2-40B4-BE49-F238E27FC236}">
                <a16:creationId xmlns:a16="http://schemas.microsoft.com/office/drawing/2014/main" id="{9AF0B9E3-5E91-45D7-B585-5B5CA353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39" y="982807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FB6BAF-1958-422B-B785-DFEF18BE4980}"/>
              </a:ext>
            </a:extLst>
          </p:cNvPr>
          <p:cNvSpPr txBox="1"/>
          <p:nvPr/>
        </p:nvSpPr>
        <p:spPr>
          <a:xfrm>
            <a:off x="517812" y="3346300"/>
            <a:ext cx="6229352" cy="317009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Statistics.jl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StatsBase.jl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StatsModels.jl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Distributions.jl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GLM.jl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MixedModels.jl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HypothesisTests.jl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TimeSeries.jl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StatsFuns.jl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MultivariateStats.jl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C04F1-672C-4538-8AA5-8F00E7BAC0A3}"/>
              </a:ext>
            </a:extLst>
          </p:cNvPr>
          <p:cNvSpPr txBox="1"/>
          <p:nvPr/>
        </p:nvSpPr>
        <p:spPr>
          <a:xfrm>
            <a:off x="7907004" y="982807"/>
            <a:ext cx="3887933" cy="532453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LinearAlgebra.jl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FFTW.jl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DifferentialEquations.jl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EntropyHub.jl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MLBase.jl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Clustering.jl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StatsPlots.jl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ScikitLearn.jl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Interpolations.jl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FA2CC-2DAD-4315-BA8E-F52A42C7840E}"/>
              </a:ext>
            </a:extLst>
          </p:cNvPr>
          <p:cNvSpPr txBox="1"/>
          <p:nvPr/>
        </p:nvSpPr>
        <p:spPr>
          <a:xfrm>
            <a:off x="5892513" y="172071"/>
            <a:ext cx="4886324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3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endParaRPr lang="en-IE" sz="32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471486" y="1066149"/>
            <a:ext cx="11249027" cy="569386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is a package that provides methods for importing data from files with data columns separated by a delimiter, e.g. tab, comma, space, etc.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When you have data saved in text files (.txt), you will use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800" b="1" dirty="0">
                <a:solidFill>
                  <a:srgbClr val="FF0066"/>
                </a:solidFill>
                <a:latin typeface="Consolas" panose="020B0609020204030204" pitchFamily="49" charset="0"/>
              </a:rPr>
              <a:t>using </a:t>
            </a:r>
            <a:r>
              <a:rPr lang="en-IE" sz="28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DelimitedFiles</a:t>
            </a:r>
            <a:endParaRPr lang="en-IE" sz="2800" b="1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Data = </a:t>
            </a:r>
            <a:r>
              <a:rPr lang="en-IE" sz="28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readdlm</a:t>
            </a:r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(source, </a:t>
            </a:r>
            <a:b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</a:br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delim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::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AbstractChar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T::Type, 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eol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::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AbstractChar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header=false, 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skipstart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=0,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skipblanks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=true, 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use_mmap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quotes=true, dims, comments=false, 		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comment_char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='#'</a:t>
            </a:r>
            <a:r>
              <a:rPr lang="en-IE" sz="2800" dirty="0">
                <a:solidFill>
                  <a:srgbClr val="13DCF1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3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5640</TotalTime>
  <Words>1188</Words>
  <Application>Microsoft Office PowerPoint</Application>
  <PresentationFormat>Widescreen</PresentationFormat>
  <Paragraphs>267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MV Boli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158</cp:revision>
  <dcterms:created xsi:type="dcterms:W3CDTF">2022-01-24T18:53:22Z</dcterms:created>
  <dcterms:modified xsi:type="dcterms:W3CDTF">2022-03-31T16:43:56Z</dcterms:modified>
</cp:coreProperties>
</file>